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70" r:id="rId13"/>
    <p:sldId id="269" r:id="rId14"/>
    <p:sldId id="268" r:id="rId15"/>
    <p:sldId id="271" r:id="rId16"/>
    <p:sldId id="274" r:id="rId17"/>
    <p:sldId id="275" r:id="rId18"/>
    <p:sldId id="276" r:id="rId19"/>
    <p:sldId id="277" r:id="rId20"/>
    <p:sldId id="278" r:id="rId21"/>
    <p:sldId id="273" r:id="rId22"/>
    <p:sldId id="279" r:id="rId23"/>
    <p:sldId id="285" r:id="rId24"/>
    <p:sldId id="281" r:id="rId25"/>
    <p:sldId id="280" r:id="rId26"/>
    <p:sldId id="282" r:id="rId27"/>
    <p:sldId id="284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94677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outlineViewPr>
    <p:cViewPr>
      <p:scale>
        <a:sx n="33" d="100"/>
        <a:sy n="33" d="100"/>
      </p:scale>
      <p:origin x="0" y="-3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6320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5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5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94749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9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9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910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663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16F7D8B-0006-4AF7-AC04-9C2AD674AB12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29649B5-1263-452F-92D6-D16A9D8242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836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bicycle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8"/>
            <a:ext cx="6831673" cy="172859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Edwin Odeimi #201601044</a:t>
            </a:r>
          </a:p>
          <a:p>
            <a:pPr algn="r"/>
            <a:r>
              <a:rPr lang="en-US" dirty="0"/>
              <a:t>Charbel El Khoury #201603822</a:t>
            </a:r>
          </a:p>
          <a:p>
            <a:pPr algn="r"/>
            <a:r>
              <a:rPr lang="en-US" dirty="0"/>
              <a:t>Ahmad </a:t>
            </a:r>
            <a:r>
              <a:rPr lang="en-US" dirty="0" err="1"/>
              <a:t>Bitar</a:t>
            </a:r>
            <a:r>
              <a:rPr lang="en-US" dirty="0"/>
              <a:t> #201507093</a:t>
            </a:r>
          </a:p>
          <a:p>
            <a:pPr algn="r"/>
            <a:r>
              <a:rPr lang="en-US" u="sng" dirty="0"/>
              <a:t>Advisor:</a:t>
            </a:r>
            <a:r>
              <a:rPr lang="en-US" dirty="0"/>
              <a:t> Dr. </a:t>
            </a:r>
            <a:r>
              <a:rPr lang="en-US" dirty="0" err="1"/>
              <a:t>Zahi</a:t>
            </a:r>
            <a:r>
              <a:rPr lang="en-US" dirty="0"/>
              <a:t> </a:t>
            </a:r>
            <a:r>
              <a:rPr lang="en-US" dirty="0" err="1"/>
              <a:t>Nakad</a:t>
            </a:r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2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Gear Shifting – Design (1)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10161" r="16637" b="14830"/>
          <a:stretch/>
        </p:blipFill>
        <p:spPr bwMode="auto">
          <a:xfrm>
            <a:off x="8708805" y="1489666"/>
            <a:ext cx="2497912" cy="13640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8" t="32176" r="15820" b="17477"/>
          <a:stretch/>
        </p:blipFill>
        <p:spPr bwMode="auto">
          <a:xfrm>
            <a:off x="8811688" y="3854609"/>
            <a:ext cx="1911756" cy="21672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38843"/>
          <a:stretch/>
        </p:blipFill>
        <p:spPr bwMode="auto">
          <a:xfrm>
            <a:off x="2159147" y="2129508"/>
            <a:ext cx="4879605" cy="30561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59147" y="5288811"/>
            <a:ext cx="451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Electronic Gear Shifting Mechanism Mount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08805" y="2853734"/>
            <a:ext cx="2579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Electronic Gear Shifting Mechanism Mount using </a:t>
            </a:r>
            <a:r>
              <a:rPr lang="en-US" i="1" dirty="0" err="1"/>
              <a:t>TinkerCad</a:t>
            </a:r>
            <a:r>
              <a:rPr lang="en-US" i="1" dirty="0"/>
              <a:t> (1)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64395" y="6021880"/>
            <a:ext cx="384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Electronic Gear Shifting Mechanism Mount using </a:t>
            </a:r>
            <a:r>
              <a:rPr lang="en-US" i="1" dirty="0" err="1"/>
              <a:t>TinkerCad</a:t>
            </a:r>
            <a:r>
              <a:rPr lang="en-US" i="1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358915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Gear Shifting – Design (2)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t="38940" r="30854" b="21397"/>
          <a:stretch/>
        </p:blipFill>
        <p:spPr bwMode="auto">
          <a:xfrm rot="10800000">
            <a:off x="1587795" y="1807536"/>
            <a:ext cx="9058939" cy="35725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80707" y="5749556"/>
            <a:ext cx="939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Electronic Gear Shifting Mechanism – L-Shaped Metal Link Attached to the Derailleur</a:t>
            </a:r>
          </a:p>
        </p:txBody>
      </p:sp>
    </p:spTree>
    <p:extLst>
      <p:ext uri="{BB962C8B-B14F-4D97-AF65-F5344CB8AC3E}">
        <p14:creationId xmlns:p14="http://schemas.microsoft.com/office/powerpoint/2010/main" val="204740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Gear Shifting – Code (1)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2276530"/>
            <a:ext cx="9911243" cy="124788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4002826"/>
            <a:ext cx="9232605" cy="2206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599" y="3524416"/>
            <a:ext cx="939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Gear Shifting Stepper Motor Control Signals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599" y="6318492"/>
            <a:ext cx="939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Gear Change Given a Target Gear</a:t>
            </a:r>
          </a:p>
        </p:txBody>
      </p:sp>
    </p:spTree>
    <p:extLst>
      <p:ext uri="{BB962C8B-B14F-4D97-AF65-F5344CB8AC3E}">
        <p14:creationId xmlns:p14="http://schemas.microsoft.com/office/powerpoint/2010/main" val="409418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Gear Shifting – Code (2) 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11718"/>
            <a:ext cx="8970335" cy="3853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5638008"/>
            <a:ext cx="939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Assistive Automated Gear Shifting Based on Speed and Pedaling State</a:t>
            </a:r>
          </a:p>
        </p:txBody>
      </p:sp>
    </p:spTree>
    <p:extLst>
      <p:ext uri="{BB962C8B-B14F-4D97-AF65-F5344CB8AC3E}">
        <p14:creationId xmlns:p14="http://schemas.microsoft.com/office/powerpoint/2010/main" val="104689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Detection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"/>
          <a:stretch/>
        </p:blipFill>
        <p:spPr bwMode="auto">
          <a:xfrm>
            <a:off x="2255461" y="1346790"/>
            <a:ext cx="2883610" cy="4649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85339" y="6121030"/>
            <a:ext cx="409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Gear Detection Potentiometer using </a:t>
            </a:r>
            <a:r>
              <a:rPr lang="en-US" i="1" dirty="0" err="1"/>
              <a:t>TinkerCad</a:t>
            </a:r>
            <a:endParaRPr lang="en-US" i="1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4" t="9161" r="22909" b="12420"/>
          <a:stretch/>
        </p:blipFill>
        <p:spPr bwMode="auto">
          <a:xfrm rot="5400000">
            <a:off x="6304854" y="1991801"/>
            <a:ext cx="4983568" cy="32748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59192" y="6121031"/>
            <a:ext cx="283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Gear Detection Potentiometer Mounted</a:t>
            </a:r>
          </a:p>
        </p:txBody>
      </p:sp>
    </p:spTree>
    <p:extLst>
      <p:ext uri="{BB962C8B-B14F-4D97-AF65-F5344CB8AC3E}">
        <p14:creationId xmlns:p14="http://schemas.microsoft.com/office/powerpoint/2010/main" val="1946313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487247" cy="1485900"/>
          </a:xfrm>
        </p:spPr>
        <p:txBody>
          <a:bodyPr/>
          <a:lstStyle/>
          <a:p>
            <a:r>
              <a:rPr lang="en-US" dirty="0"/>
              <a:t>Full Gear Shifting Mechanism - Assembled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0129" y="5990561"/>
            <a:ext cx="518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Gear Shifting and Detection Mechanisms Mounted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4" t="13561" r="9649" b="23932"/>
          <a:stretch/>
        </p:blipFill>
        <p:spPr bwMode="auto">
          <a:xfrm rot="10800000">
            <a:off x="1760129" y="1747727"/>
            <a:ext cx="8775690" cy="41448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1535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Speedometer Design 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2028825" cy="445643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8" t="10634" r="6271" b="12818"/>
          <a:stretch/>
        </p:blipFill>
        <p:spPr bwMode="auto">
          <a:xfrm rot="5400000">
            <a:off x="3284633" y="2634335"/>
            <a:ext cx="4456430" cy="20452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2" t="28009" r="11341" b="9259"/>
          <a:stretch/>
        </p:blipFill>
        <p:spPr bwMode="auto">
          <a:xfrm>
            <a:off x="7712259" y="1428750"/>
            <a:ext cx="2417025" cy="44564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25417" y="5981799"/>
            <a:ext cx="251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Speedometer Design using </a:t>
            </a:r>
            <a:r>
              <a:rPr lang="en-US" i="1" dirty="0" err="1"/>
              <a:t>TinkerCad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12403" y="5981799"/>
            <a:ext cx="251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Speedometer Design Assembled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5693" y="5981799"/>
            <a:ext cx="251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Speedometer Design Opened</a:t>
            </a:r>
          </a:p>
        </p:txBody>
      </p:sp>
    </p:spTree>
    <p:extLst>
      <p:ext uri="{BB962C8B-B14F-4D97-AF65-F5344CB8AC3E}">
        <p14:creationId xmlns:p14="http://schemas.microsoft.com/office/powerpoint/2010/main" val="2969036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Speedometer Code (1)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0"/>
          <a:stretch/>
        </p:blipFill>
        <p:spPr>
          <a:xfrm>
            <a:off x="1371600" y="1637414"/>
            <a:ext cx="4199860" cy="3810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37414"/>
            <a:ext cx="4517065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6065" y="5719529"/>
            <a:ext cx="394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Speedometer Stepper Control Signals</a:t>
            </a:r>
          </a:p>
        </p:txBody>
      </p:sp>
    </p:spTree>
    <p:extLst>
      <p:ext uri="{BB962C8B-B14F-4D97-AF65-F5344CB8AC3E}">
        <p14:creationId xmlns:p14="http://schemas.microsoft.com/office/powerpoint/2010/main" val="351275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– Speedometer Code (2)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0132" y="5159548"/>
            <a:ext cx="394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Updating Speedometer Position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33"/>
          <a:stretch/>
        </p:blipFill>
        <p:spPr>
          <a:xfrm>
            <a:off x="1490132" y="1808419"/>
            <a:ext cx="3847412" cy="308964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22"/>
          <a:stretch/>
        </p:blipFill>
        <p:spPr>
          <a:xfrm>
            <a:off x="5829152" y="1808419"/>
            <a:ext cx="4427722" cy="30896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29152" y="5159548"/>
            <a:ext cx="491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Calibrate Speedometer when Initializing</a:t>
            </a:r>
          </a:p>
        </p:txBody>
      </p:sp>
    </p:spTree>
    <p:extLst>
      <p:ext uri="{BB962C8B-B14F-4D97-AF65-F5344CB8AC3E}">
        <p14:creationId xmlns:p14="http://schemas.microsoft.com/office/powerpoint/2010/main" val="138395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090298" cy="1485900"/>
          </a:xfrm>
        </p:spPr>
        <p:txBody>
          <a:bodyPr/>
          <a:lstStyle/>
          <a:p>
            <a:r>
              <a:rPr lang="en-US" dirty="0"/>
              <a:t>Dashboard – User Input Interface Design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04962" y="5557176"/>
            <a:ext cx="251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User Input Interface Design using </a:t>
            </a:r>
            <a:r>
              <a:rPr lang="en-US" i="1" dirty="0" err="1"/>
              <a:t>TinkerCad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977630" y="5557177"/>
            <a:ext cx="251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User Input Interface Design Assembled</a:t>
            </a: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62" y="1424173"/>
            <a:ext cx="2102478" cy="404096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5" t="10228" r="6581" b="36563"/>
          <a:stretch/>
        </p:blipFill>
        <p:spPr bwMode="auto">
          <a:xfrm rot="5400000">
            <a:off x="6091275" y="2412410"/>
            <a:ext cx="4040962" cy="20644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824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Motor Installation</a:t>
            </a:r>
          </a:p>
          <a:p>
            <a:r>
              <a:rPr lang="en-US" dirty="0"/>
              <a:t>Batteries and Electronics Housing</a:t>
            </a:r>
          </a:p>
          <a:p>
            <a:r>
              <a:rPr lang="en-US" dirty="0"/>
              <a:t>Gear Shifting</a:t>
            </a:r>
          </a:p>
          <a:p>
            <a:r>
              <a:rPr lang="en-US" dirty="0"/>
              <a:t>Gear Detection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Speed and Cadence Sensors</a:t>
            </a:r>
          </a:p>
          <a:p>
            <a:r>
              <a:rPr lang="en-US" dirty="0"/>
              <a:t>PID Control System for Cruise Control</a:t>
            </a:r>
          </a:p>
          <a:p>
            <a:r>
              <a:rPr lang="en-US" dirty="0"/>
              <a:t>Video Demo</a:t>
            </a:r>
          </a:p>
        </p:txBody>
      </p:sp>
    </p:spTree>
    <p:extLst>
      <p:ext uri="{BB962C8B-B14F-4D97-AF65-F5344CB8AC3E}">
        <p14:creationId xmlns:p14="http://schemas.microsoft.com/office/powerpoint/2010/main" val="2986638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614837" cy="1485900"/>
          </a:xfrm>
        </p:spPr>
        <p:txBody>
          <a:bodyPr/>
          <a:lstStyle/>
          <a:p>
            <a:r>
              <a:rPr lang="en-US" dirty="0"/>
              <a:t>Dashboard – User Input Interface Code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5061" y="4975250"/>
            <a:ext cx="251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Potentiometers A/D Conversion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061" y="2171700"/>
            <a:ext cx="3324735" cy="263908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33" y="1410254"/>
            <a:ext cx="6611083" cy="4735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05233" y="6145619"/>
            <a:ext cx="454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Mode of Operation using Dashboard Switch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34762" y="1683710"/>
            <a:ext cx="6581554" cy="193136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205233" y="3558585"/>
            <a:ext cx="6581554" cy="8574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205233" y="4382053"/>
            <a:ext cx="6581554" cy="13311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4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and Cadence - Design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2" r="26282"/>
          <a:stretch/>
        </p:blipFill>
        <p:spPr bwMode="auto">
          <a:xfrm>
            <a:off x="3845220" y="3986766"/>
            <a:ext cx="4653959" cy="23077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9537" r="31891" b="43589"/>
          <a:stretch/>
        </p:blipFill>
        <p:spPr bwMode="auto">
          <a:xfrm>
            <a:off x="3425402" y="1559996"/>
            <a:ext cx="5782393" cy="20196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31796" y="3579627"/>
            <a:ext cx="461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Hall-Effect Sensor Mounted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31796" y="6294474"/>
            <a:ext cx="461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Hall-Effect Sensor Mounted (2)</a:t>
            </a:r>
          </a:p>
        </p:txBody>
      </p:sp>
    </p:spTree>
    <p:extLst>
      <p:ext uri="{BB962C8B-B14F-4D97-AF65-F5344CB8AC3E}">
        <p14:creationId xmlns:p14="http://schemas.microsoft.com/office/powerpoint/2010/main" val="335807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and Cadence – Code (1)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34"/>
          <a:stretch/>
        </p:blipFill>
        <p:spPr>
          <a:xfrm>
            <a:off x="1619900" y="1540060"/>
            <a:ext cx="3925022" cy="45434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20"/>
          <a:stretch/>
        </p:blipFill>
        <p:spPr>
          <a:xfrm>
            <a:off x="6440893" y="1673647"/>
            <a:ext cx="4281715" cy="4134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9900" y="6083485"/>
            <a:ext cx="391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Wheel Hall-Effect Sensor External Interrupt Subroutine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40893" y="5808132"/>
            <a:ext cx="3917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Pedal Hall-Effect Sensor External Interrupt Subroutine and Cadence Calculation</a:t>
            </a:r>
          </a:p>
        </p:txBody>
      </p:sp>
    </p:spTree>
    <p:extLst>
      <p:ext uri="{BB962C8B-B14F-4D97-AF65-F5344CB8AC3E}">
        <p14:creationId xmlns:p14="http://schemas.microsoft.com/office/powerpoint/2010/main" val="271112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and Cadence – Code (2)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09" y="1546932"/>
            <a:ext cx="6960781" cy="4577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2189" y="6124353"/>
            <a:ext cx="726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Calculation of System Speed based on Wheel Rotation Period </a:t>
            </a:r>
          </a:p>
        </p:txBody>
      </p:sp>
    </p:spTree>
    <p:extLst>
      <p:ext uri="{BB962C8B-B14F-4D97-AF65-F5344CB8AC3E}">
        <p14:creationId xmlns:p14="http://schemas.microsoft.com/office/powerpoint/2010/main" val="2289427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692809" cy="1485900"/>
          </a:xfrm>
        </p:spPr>
        <p:txBody>
          <a:bodyPr/>
          <a:lstStyle/>
          <a:p>
            <a:r>
              <a:rPr lang="en-US" dirty="0"/>
              <a:t>PID Control System for Cruise Control (1)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89" y="1377250"/>
            <a:ext cx="9537406" cy="35491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499189" y="4864286"/>
            <a:ext cx="78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Full System Block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61700" y="5617869"/>
                <a:ext cx="8494633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𝐺𝑐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𝐾𝑑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i="0">
                            <a:latin typeface="Cambria Math" panose="02040503050406030204" pitchFamily="18" charset="0"/>
                          </a:rPr>
                          <m:t> 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𝐾𝑝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𝐾𝑑</m:t>
                            </m:r>
                          </m:den>
                        </m:f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𝐾𝑖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𝐾𝑑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	</a:t>
                </a:r>
                <a:r>
                  <a:rPr lang="en-US" i="1" dirty="0"/>
                  <a:t>or	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𝐺𝑐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2.5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+2.5 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+ 1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/>
                  <a:t>	where	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00" y="5617869"/>
                <a:ext cx="8494633" cy="5821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195098" y="5684679"/>
                <a:ext cx="2954655" cy="768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𝐾𝑝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	&amp;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𝐾𝑖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𝐾𝑑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GB" dirty="0"/>
                  <a:t>  </a:t>
                </a:r>
              </a:p>
              <a:p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=2.5 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𝑟𝑒𝑝𝑒𝑎𝑡</m:t>
                    </m:r>
                  </m:oMath>
                </a14:m>
                <a:r>
                  <a:rPr lang="en-US" i="1" dirty="0"/>
                  <a:t>)	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098" y="5684679"/>
                <a:ext cx="2954655" cy="768095"/>
              </a:xfrm>
              <a:prstGeom prst="rect">
                <a:avLst/>
              </a:prstGeom>
              <a:blipFill rotWithShape="0">
                <a:blip r:embed="rId4"/>
                <a:stretch>
                  <a:fillRect l="-164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55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728251" cy="1485900"/>
          </a:xfrm>
        </p:spPr>
        <p:txBody>
          <a:bodyPr/>
          <a:lstStyle/>
          <a:p>
            <a:r>
              <a:rPr lang="en-US" dirty="0"/>
              <a:t>PID Control System for Cruise Control (2)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84" y="2171700"/>
            <a:ext cx="3804795" cy="283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57" y="2171700"/>
            <a:ext cx="3951627" cy="28326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929158" y="5119467"/>
            <a:ext cx="391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baseline="-25000" dirty="0"/>
              <a:t>1 </a:t>
            </a:r>
            <a:r>
              <a:rPr lang="en-US" i="1" dirty="0"/>
              <a:t>= 18 s</a:t>
            </a:r>
            <a:endParaRPr lang="en-US" i="1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7704521" y="5119467"/>
            <a:ext cx="391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baseline="-25000" dirty="0"/>
              <a:t>2 </a:t>
            </a:r>
            <a:r>
              <a:rPr lang="en-US" i="1" dirty="0"/>
              <a:t>= 23 s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3814405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88772" cy="1485900"/>
          </a:xfrm>
        </p:spPr>
        <p:txBody>
          <a:bodyPr/>
          <a:lstStyle/>
          <a:p>
            <a:r>
              <a:rPr lang="en-US" dirty="0"/>
              <a:t>PID Control System for Cruise Control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62689" y="1634249"/>
                <a:ext cx="8027877" cy="533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.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𝑂𝐿𝑇𝐹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 . 1=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𝐾𝑛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 + 0.5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 + 2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+0.151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	</a:t>
                </a:r>
                <a:r>
                  <a:rPr lang="en-US" i="1" dirty="0"/>
                  <a:t>where </a:t>
                </a:r>
                <a:r>
                  <a:rPr lang="en-US" i="1" dirty="0" err="1"/>
                  <a:t>Kn</a:t>
                </a:r>
                <a:r>
                  <a:rPr lang="en-US" i="1" dirty="0"/>
                  <a:t> =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0.0604 . 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689" y="1634249"/>
                <a:ext cx="8027877" cy="5335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89" y="2401070"/>
            <a:ext cx="2925615" cy="372770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94" y="2715623"/>
            <a:ext cx="5173692" cy="3727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5548" y="6173482"/>
            <a:ext cx="36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MATLAB Code for Root Locus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6627" y="6459201"/>
            <a:ext cx="567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MATLAB Drawing the Root Locus and Choosing </a:t>
            </a:r>
            <a:r>
              <a:rPr lang="en-US" i="1" dirty="0" err="1"/>
              <a:t>Kn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3683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r>
              <a:rPr lang="en-US" dirty="0"/>
              <a:t>PID Control System for Cruise Control - Code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49" y="1428750"/>
            <a:ext cx="9622465" cy="5078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3749" y="6488668"/>
            <a:ext cx="36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PID PWM Calculation Code </a:t>
            </a:r>
          </a:p>
        </p:txBody>
      </p:sp>
    </p:spTree>
    <p:extLst>
      <p:ext uri="{BB962C8B-B14F-4D97-AF65-F5344CB8AC3E}">
        <p14:creationId xmlns:p14="http://schemas.microsoft.com/office/powerpoint/2010/main" val="577183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Demo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85232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C863-9985-49F5-9ACE-D15FC4D4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078" y="2470212"/>
            <a:ext cx="3848470" cy="14859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6401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Motor Installation - Mounted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r="33507" b="34887"/>
          <a:stretch/>
        </p:blipFill>
        <p:spPr bwMode="auto">
          <a:xfrm rot="10800000">
            <a:off x="3242313" y="1670197"/>
            <a:ext cx="5859773" cy="356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09418" y="5252483"/>
            <a:ext cx="619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Motor Mounted – Misaligned and Touching The Chassis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85209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Motor Installation – Solution (1)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t="28792" r="45192" b="29195"/>
          <a:stretch/>
        </p:blipFill>
        <p:spPr bwMode="auto">
          <a:xfrm rot="10800000">
            <a:off x="1457655" y="2377084"/>
            <a:ext cx="4879348" cy="23508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1" t="46285" r="34455" b="25231"/>
          <a:stretch/>
        </p:blipFill>
        <p:spPr bwMode="auto">
          <a:xfrm>
            <a:off x="6564938" y="2377084"/>
            <a:ext cx="4953665" cy="16232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44233" y="4727944"/>
            <a:ext cx="619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Chassis Cut to Free the Chain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57" y="4021039"/>
            <a:ext cx="619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Chassis Cut to Free the Chain (2)</a:t>
            </a:r>
          </a:p>
        </p:txBody>
      </p:sp>
    </p:spTree>
    <p:extLst>
      <p:ext uri="{BB962C8B-B14F-4D97-AF65-F5344CB8AC3E}">
        <p14:creationId xmlns:p14="http://schemas.microsoft.com/office/powerpoint/2010/main" val="316119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Motor Installation – Solution (2)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8" t="28483" r="34455"/>
          <a:stretch/>
        </p:blipFill>
        <p:spPr bwMode="auto">
          <a:xfrm>
            <a:off x="1940109" y="2171700"/>
            <a:ext cx="2589361" cy="27334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1" t="17106" r="11201"/>
          <a:stretch/>
        </p:blipFill>
        <p:spPr bwMode="auto">
          <a:xfrm>
            <a:off x="5280393" y="2171700"/>
            <a:ext cx="5593169" cy="24357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03991" y="5025656"/>
            <a:ext cx="307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Rim Gear Offset for Gear Alignment (1)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8602" y="4720487"/>
            <a:ext cx="619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Rim Gear Offset for Gear Alignment (2)</a:t>
            </a:r>
          </a:p>
        </p:txBody>
      </p:sp>
    </p:spTree>
    <p:extLst>
      <p:ext uri="{BB962C8B-B14F-4D97-AF65-F5344CB8AC3E}">
        <p14:creationId xmlns:p14="http://schemas.microsoft.com/office/powerpoint/2010/main" val="334378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Motor Installation – Code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51" y="1807535"/>
            <a:ext cx="10100930" cy="3097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7895" y="5004022"/>
            <a:ext cx="619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Motor PWM Duty Cycle Normalization for Driver Control</a:t>
            </a:r>
          </a:p>
        </p:txBody>
      </p:sp>
    </p:spTree>
    <p:extLst>
      <p:ext uri="{BB962C8B-B14F-4D97-AF65-F5344CB8AC3E}">
        <p14:creationId xmlns:p14="http://schemas.microsoft.com/office/powerpoint/2010/main" val="195043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Batteries and Electronics Housing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7" t="44118" r="22436" b="12832"/>
          <a:stretch/>
        </p:blipFill>
        <p:spPr bwMode="auto">
          <a:xfrm>
            <a:off x="1026152" y="1827450"/>
            <a:ext cx="2867025" cy="11525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38425" r="30609" b="12121"/>
          <a:stretch/>
        </p:blipFill>
        <p:spPr bwMode="auto">
          <a:xfrm>
            <a:off x="928572" y="3878319"/>
            <a:ext cx="3035487" cy="1249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9250" r="46635" b="24574"/>
          <a:stretch/>
        </p:blipFill>
        <p:spPr bwMode="auto">
          <a:xfrm>
            <a:off x="5119240" y="2556743"/>
            <a:ext cx="2569867" cy="1506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1778" r="30449" b="27396"/>
          <a:stretch/>
        </p:blipFill>
        <p:spPr bwMode="auto">
          <a:xfrm>
            <a:off x="8652898" y="3734303"/>
            <a:ext cx="3156330" cy="1537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1" t="12097" r="25321" b="16034"/>
          <a:stretch/>
        </p:blipFill>
        <p:spPr bwMode="auto">
          <a:xfrm>
            <a:off x="8844288" y="1668057"/>
            <a:ext cx="2473960" cy="1457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82648" y="3029726"/>
            <a:ext cx="19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Bicycle Rack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4435" y="5195468"/>
            <a:ext cx="277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Bicycle Rack Modified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5745" y="4079065"/>
            <a:ext cx="319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Bicycle Rack Housing Mounted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18699" y="3125382"/>
            <a:ext cx="319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Housing Sliding Modification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18699" y="5380134"/>
            <a:ext cx="319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Housing Sliding Modification Close-up</a:t>
            </a:r>
          </a:p>
        </p:txBody>
      </p:sp>
    </p:spTree>
    <p:extLst>
      <p:ext uri="{BB962C8B-B14F-4D97-AF65-F5344CB8AC3E}">
        <p14:creationId xmlns:p14="http://schemas.microsoft.com/office/powerpoint/2010/main" val="1810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Batteries and Electronics Housing – Electronics External Protection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8" t="27084" b="19907"/>
          <a:stretch/>
        </p:blipFill>
        <p:spPr bwMode="auto">
          <a:xfrm>
            <a:off x="1486092" y="2230622"/>
            <a:ext cx="2627630" cy="3771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19450" r="16738" b="16550"/>
          <a:stretch/>
        </p:blipFill>
        <p:spPr bwMode="auto">
          <a:xfrm>
            <a:off x="4857846" y="2230622"/>
            <a:ext cx="1923415" cy="34766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6" t="19560" r="27532" b="21412"/>
          <a:stretch/>
        </p:blipFill>
        <p:spPr bwMode="auto">
          <a:xfrm rot="16200000">
            <a:off x="8393644" y="887597"/>
            <a:ext cx="2171700" cy="4857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86092" y="6061444"/>
            <a:ext cx="277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Battery TPU Layer of Protection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7142" y="5734512"/>
            <a:ext cx="2201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Electronics TPU Press-Fit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618" y="4461243"/>
            <a:ext cx="473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Batteries and Electronics Shaking Protection</a:t>
            </a:r>
          </a:p>
        </p:txBody>
      </p:sp>
    </p:spTree>
    <p:extLst>
      <p:ext uri="{BB962C8B-B14F-4D97-AF65-F5344CB8AC3E}">
        <p14:creationId xmlns:p14="http://schemas.microsoft.com/office/powerpoint/2010/main" val="238567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Gear Shifting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11575" y="-865224"/>
            <a:ext cx="3839240" cy="89490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456660" y="5678672"/>
            <a:ext cx="73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Original Gear Shifting Mechanism</a:t>
            </a:r>
          </a:p>
        </p:txBody>
      </p:sp>
    </p:spTree>
    <p:extLst>
      <p:ext uri="{BB962C8B-B14F-4D97-AF65-F5344CB8AC3E}">
        <p14:creationId xmlns:p14="http://schemas.microsoft.com/office/powerpoint/2010/main" val="39308382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210</TotalTime>
  <Words>539</Words>
  <Application>Microsoft Office PowerPoint</Application>
  <PresentationFormat>Widescreen</PresentationFormat>
  <Paragraphs>92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Cambria Math</vt:lpstr>
      <vt:lpstr>Franklin Gothic Book</vt:lpstr>
      <vt:lpstr>Crop</vt:lpstr>
      <vt:lpstr>Automated bicycle</vt:lpstr>
      <vt:lpstr>Outline</vt:lpstr>
      <vt:lpstr>Main Motor Installation - Mounted</vt:lpstr>
      <vt:lpstr>Main Motor Installation – Solution (1)</vt:lpstr>
      <vt:lpstr>Main Motor Installation – Solution (2)</vt:lpstr>
      <vt:lpstr>Main Motor Installation – Code</vt:lpstr>
      <vt:lpstr>Batteries and Electronics Housing </vt:lpstr>
      <vt:lpstr>Batteries and Electronics Housing – Electronics External Protection</vt:lpstr>
      <vt:lpstr>Gear Shifting</vt:lpstr>
      <vt:lpstr>Electronic Gear Shifting – Design (1)</vt:lpstr>
      <vt:lpstr>Electronic Gear Shifting – Design (2)</vt:lpstr>
      <vt:lpstr>Electronic Gear Shifting – Code (1)</vt:lpstr>
      <vt:lpstr>Electronic Gear Shifting – Code (2) </vt:lpstr>
      <vt:lpstr>Gear Detection</vt:lpstr>
      <vt:lpstr>Full Gear Shifting Mechanism - Assembled</vt:lpstr>
      <vt:lpstr>Dashboard – Speedometer Design </vt:lpstr>
      <vt:lpstr>Dashboard – Speedometer Code (1)</vt:lpstr>
      <vt:lpstr>Dashboard – Speedometer Code (2)</vt:lpstr>
      <vt:lpstr>Dashboard – User Input Interface Design </vt:lpstr>
      <vt:lpstr>Dashboard – User Input Interface Code </vt:lpstr>
      <vt:lpstr>Speed and Cadence - Design </vt:lpstr>
      <vt:lpstr>Speed and Cadence – Code (1)</vt:lpstr>
      <vt:lpstr>Speed and Cadence – Code (2)</vt:lpstr>
      <vt:lpstr>PID Control System for Cruise Control (1)</vt:lpstr>
      <vt:lpstr>PID Control System for Cruise Control (2)</vt:lpstr>
      <vt:lpstr>PID Control System for Cruise Control (3)</vt:lpstr>
      <vt:lpstr>PID Control System for Cruise Control - Code</vt:lpstr>
      <vt:lpstr>Video Demo  …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bicycle</dc:title>
  <dc:creator>Edwin Odeimi</dc:creator>
  <cp:lastModifiedBy>Edwin Odeimi</cp:lastModifiedBy>
  <cp:revision>19</cp:revision>
  <dcterms:created xsi:type="dcterms:W3CDTF">2021-05-30T18:50:12Z</dcterms:created>
  <dcterms:modified xsi:type="dcterms:W3CDTF">2021-05-31T09:35:12Z</dcterms:modified>
</cp:coreProperties>
</file>